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5"/>
  </p:notesMasterIdLst>
  <p:handoutMasterIdLst>
    <p:handoutMasterId r:id="rId16"/>
  </p:handoutMasterIdLst>
  <p:sldIdLst>
    <p:sldId id="265" r:id="rId2"/>
    <p:sldId id="284" r:id="rId3"/>
    <p:sldId id="285" r:id="rId4"/>
    <p:sldId id="287" r:id="rId5"/>
    <p:sldId id="321" r:id="rId6"/>
    <p:sldId id="289" r:id="rId7"/>
    <p:sldId id="319" r:id="rId8"/>
    <p:sldId id="322" r:id="rId9"/>
    <p:sldId id="323" r:id="rId10"/>
    <p:sldId id="324" r:id="rId11"/>
    <p:sldId id="292" r:id="rId12"/>
    <p:sldId id="290" r:id="rId13"/>
    <p:sldId id="263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826" y="58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80/hello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8160" y="2219325"/>
            <a:ext cx="8107680" cy="704850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Тема 3. Исследование возможностей </a:t>
            </a:r>
            <a:r>
              <a:rPr lang="ru-RU" sz="2800" dirty="0" err="1">
                <a:solidFill>
                  <a:schemeClr val="bg1"/>
                </a:solidFill>
              </a:rPr>
              <a:t>VirtualBox</a:t>
            </a:r>
            <a:r>
              <a:rPr lang="ru-RU" sz="2800" dirty="0">
                <a:solidFill>
                  <a:schemeClr val="bg1"/>
                </a:solidFill>
              </a:rPr>
              <a:t> для построения и эксплуатации </a:t>
            </a:r>
            <a:r>
              <a:rPr lang="ru-RU" sz="2800" dirty="0" err="1">
                <a:solidFill>
                  <a:schemeClr val="bg1"/>
                </a:solidFill>
              </a:rPr>
              <a:t>DevOps</a:t>
            </a:r>
            <a:r>
              <a:rPr lang="ru-RU" sz="2800" dirty="0">
                <a:solidFill>
                  <a:schemeClr val="bg1"/>
                </a:solidFill>
              </a:rPr>
              <a:t> методов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39BA8AA9-57D9-4CB8-5AC6-7CCFB593FC75}"/>
              </a:ext>
            </a:extLst>
          </p:cNvPr>
          <p:cNvSpPr txBox="1">
            <a:spLocks/>
          </p:cNvSpPr>
          <p:nvPr/>
        </p:nvSpPr>
        <p:spPr>
          <a:xfrm>
            <a:off x="670560" y="4176141"/>
            <a:ext cx="8107680" cy="7048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solidFill>
                  <a:schemeClr val="bg1"/>
                </a:solidFill>
              </a:rPr>
              <a:t>Бубенцова А.О. </a:t>
            </a:r>
            <a:r>
              <a:rPr lang="en-US" sz="2000" dirty="0">
                <a:solidFill>
                  <a:schemeClr val="bg1"/>
                </a:solidFill>
              </a:rPr>
              <a:t>P 42222</a:t>
            </a: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20DBFC-6C80-6C49-5394-0A6FB6DA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Результат сборки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854BF9-37DB-52E9-558E-D558538180B1}"/>
              </a:ext>
            </a:extLst>
          </p:cNvPr>
          <p:cNvSpPr txBox="1"/>
          <p:nvPr/>
        </p:nvSpPr>
        <p:spPr>
          <a:xfrm>
            <a:off x="8727688" y="4760487"/>
            <a:ext cx="416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10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E1FB50D-3CBE-DBB0-7821-6357190DE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88" y="1448190"/>
            <a:ext cx="7724078" cy="297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08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Проблемы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46B79E-E6A2-088E-99A0-595417E69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86265"/>
            <a:ext cx="8200941" cy="14647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CCFA4C-9F6E-727A-701A-04D2A1A96051}"/>
              </a:ext>
            </a:extLst>
          </p:cNvPr>
          <p:cNvSpPr txBox="1"/>
          <p:nvPr/>
        </p:nvSpPr>
        <p:spPr>
          <a:xfrm>
            <a:off x="8720254" y="4760487"/>
            <a:ext cx="423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922233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Проблемы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0C9AFD-A665-04F9-29E1-7092D5B74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16" y="1473775"/>
            <a:ext cx="6392167" cy="2657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8FE6F1-70D1-7E86-C71D-B33B5D8C44FC}"/>
              </a:ext>
            </a:extLst>
          </p:cNvPr>
          <p:cNvSpPr txBox="1"/>
          <p:nvPr/>
        </p:nvSpPr>
        <p:spPr>
          <a:xfrm>
            <a:off x="8697951" y="4760487"/>
            <a:ext cx="446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</a:t>
            </a:r>
            <a:r>
              <a:rPr lang="en-US" dirty="0"/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2437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4378144" y="4653428"/>
            <a:ext cx="476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https://github.com/anastasiabubencova/DevOps</a:t>
            </a:r>
            <a:endParaRPr lang="ru-RU" dirty="0">
              <a:solidFill>
                <a:schemeClr val="bg1"/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7CC8FB4-7CC8-442B-79CB-9664678FC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1" y="1498010"/>
            <a:ext cx="8077200" cy="344714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сокращение трудозатрат;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снижение рисков возникновения ошибок и конфликтов при интеграции изменений;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автоматизация установки в продакшн;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оперативность вывода нового функционала продукта;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оптимизация затрат ресурсов на решение задачи;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повышение качества продукта;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единая экосистема.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4F28E2-A398-0AAB-5549-760E27CCF814}"/>
              </a:ext>
            </a:extLst>
          </p:cNvPr>
          <p:cNvSpPr txBox="1"/>
          <p:nvPr/>
        </p:nvSpPr>
        <p:spPr>
          <a:xfrm>
            <a:off x="8820614" y="4760487"/>
            <a:ext cx="323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Цели и задачи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7CC8FB4-7CC8-442B-79CB-9664678FC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7810" y="1194398"/>
            <a:ext cx="8508380" cy="3447143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u="sng" dirty="0"/>
              <a:t>Цель: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реализация автоматизации приложения для балансировки доступа к </a:t>
            </a:r>
            <a:r>
              <a:rPr lang="ru-RU" dirty="0" err="1"/>
              <a:t>web</a:t>
            </a:r>
            <a:r>
              <a:rPr lang="ru-RU" dirty="0"/>
              <a:t>-ресурсу для получения навыков в использовании </a:t>
            </a:r>
            <a:r>
              <a:rPr lang="ru-RU" dirty="0" err="1"/>
              <a:t>DevOps</a:t>
            </a:r>
            <a:r>
              <a:rPr lang="ru-RU" dirty="0"/>
              <a:t> практик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u="sng" dirty="0"/>
              <a:t>Задачи:</a:t>
            </a:r>
          </a:p>
          <a:p>
            <a:pPr marL="1143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dirty="0"/>
              <a:t>выбрать </a:t>
            </a:r>
            <a:r>
              <a:rPr lang="ru-RU" dirty="0" err="1"/>
              <a:t>web</a:t>
            </a:r>
            <a:r>
              <a:rPr lang="ru-RU" dirty="0"/>
              <a:t>-приложение;</a:t>
            </a:r>
          </a:p>
          <a:p>
            <a:pPr marL="1143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dirty="0"/>
              <a:t>создать </a:t>
            </a:r>
            <a:r>
              <a:rPr lang="en-US" dirty="0"/>
              <a:t>playbook’</a:t>
            </a:r>
            <a:r>
              <a:rPr lang="ru-RU" dirty="0"/>
              <a:t>и для развертывания необходимых пакетов для </a:t>
            </a:r>
            <a:r>
              <a:rPr lang="ru-RU" dirty="0" err="1"/>
              <a:t>web</a:t>
            </a:r>
            <a:r>
              <a:rPr lang="ru-RU" dirty="0"/>
              <a:t>-приложения;</a:t>
            </a:r>
          </a:p>
          <a:p>
            <a:pPr marL="1143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dirty="0"/>
              <a:t>создать сборку в </a:t>
            </a:r>
            <a:r>
              <a:rPr lang="ru-RU" dirty="0" err="1"/>
              <a:t>Jenkins</a:t>
            </a:r>
            <a:r>
              <a:rPr lang="ru-RU" dirty="0"/>
              <a:t>;</a:t>
            </a:r>
          </a:p>
          <a:p>
            <a:pPr marL="1143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dirty="0"/>
              <a:t>разместить </a:t>
            </a:r>
            <a:r>
              <a:rPr lang="en-US" dirty="0"/>
              <a:t>playbook’</a:t>
            </a:r>
            <a:r>
              <a:rPr lang="ru-RU" dirty="0"/>
              <a:t>и и сборку в </a:t>
            </a:r>
            <a:r>
              <a:rPr lang="ru-RU" dirty="0" err="1"/>
              <a:t>Git</a:t>
            </a:r>
            <a:r>
              <a:rPr lang="ru-RU" dirty="0"/>
              <a:t> репозитории;</a:t>
            </a:r>
          </a:p>
          <a:p>
            <a:pPr marL="1143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dirty="0"/>
              <a:t>обеспечить доступ к </a:t>
            </a:r>
            <a:r>
              <a:rPr lang="ru-RU" dirty="0" err="1"/>
              <a:t>web</a:t>
            </a:r>
            <a:r>
              <a:rPr lang="ru-RU" dirty="0"/>
              <a:t>-приложению внутри и проверить его работу;</a:t>
            </a:r>
          </a:p>
          <a:p>
            <a:pPr marL="1143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dirty="0"/>
              <a:t>перейти по адресу</a:t>
            </a:r>
            <a:r>
              <a:rPr lang="ru-RU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http://%lbip%/</a:t>
            </a:r>
            <a:r>
              <a:rPr lang="ru-RU" dirty="0"/>
              <a:t>, проверить что при перезагрузке отображаются разные Index.html с разных </a:t>
            </a:r>
            <a:r>
              <a:rPr lang="ru-RU" dirty="0" err="1"/>
              <a:t>web</a:t>
            </a:r>
            <a:r>
              <a:rPr lang="ru-RU" dirty="0"/>
              <a:t> серверов.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EADC-DFEE-DFD8-679C-F9F54C08FAD9}"/>
              </a:ext>
            </a:extLst>
          </p:cNvPr>
          <p:cNvSpPr txBox="1"/>
          <p:nvPr/>
        </p:nvSpPr>
        <p:spPr>
          <a:xfrm>
            <a:off x="8820614" y="4760487"/>
            <a:ext cx="323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9836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IP-</a:t>
            </a:r>
            <a:r>
              <a:rPr lang="ru-RU" dirty="0"/>
              <a:t>адреса и ПО виртуальных машин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1E568-A9CF-4E28-B67E-29C23D94B91D}"/>
              </a:ext>
            </a:extLst>
          </p:cNvPr>
          <p:cNvSpPr txBox="1"/>
          <p:nvPr/>
        </p:nvSpPr>
        <p:spPr>
          <a:xfrm>
            <a:off x="8820614" y="4760487"/>
            <a:ext cx="323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4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08801371-FC8A-22E6-7067-A2216843C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038793"/>
              </p:ext>
            </p:extLst>
          </p:nvPr>
        </p:nvGraphicFramePr>
        <p:xfrm>
          <a:off x="1358992" y="1352679"/>
          <a:ext cx="6320481" cy="312794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91958">
                  <a:extLst>
                    <a:ext uri="{9D8B030D-6E8A-4147-A177-3AD203B41FA5}">
                      <a16:colId xmlns:a16="http://schemas.microsoft.com/office/drawing/2014/main" val="1904295185"/>
                    </a:ext>
                  </a:extLst>
                </a:gridCol>
                <a:gridCol w="2468433">
                  <a:extLst>
                    <a:ext uri="{9D8B030D-6E8A-4147-A177-3AD203B41FA5}">
                      <a16:colId xmlns:a16="http://schemas.microsoft.com/office/drawing/2014/main" val="2345111453"/>
                    </a:ext>
                  </a:extLst>
                </a:gridCol>
                <a:gridCol w="1760090">
                  <a:extLst>
                    <a:ext uri="{9D8B030D-6E8A-4147-A177-3AD203B41FA5}">
                      <a16:colId xmlns:a16="http://schemas.microsoft.com/office/drawing/2014/main" val="36869665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Name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 err="1">
                          <a:effectLst/>
                        </a:rPr>
                        <a:t>Internal</a:t>
                      </a:r>
                      <a:r>
                        <a:rPr lang="ru-RU" sz="1400" dirty="0">
                          <a:effectLst/>
                        </a:rPr>
                        <a:t> IP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Software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0040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450215" algn="ctr" defTabSz="457200" rtl="0" eaLnBrk="1" latinLnBrk="0" hangingPunct="1">
                        <a:lnSpc>
                          <a:spcPct val="150000"/>
                        </a:lnSpc>
                      </a:pP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450215" algn="ctr" defTabSz="457200" rtl="0" eaLnBrk="1" latinLnBrk="0" hangingPunct="1">
                        <a:lnSpc>
                          <a:spcPct val="150000"/>
                        </a:lnSpc>
                      </a:pPr>
                      <a:endParaRPr lang="ru-RU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192.168.56.122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Nginx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786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450215" algn="ctr" defTabSz="457200" rtl="0" eaLnBrk="1" latinLnBrk="0" hangingPunct="1">
                        <a:lnSpc>
                          <a:spcPct val="150000"/>
                        </a:lnSpc>
                      </a:pP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apps1</a:t>
                      </a:r>
                    </a:p>
                    <a:p>
                      <a:pPr marL="0" indent="450215" algn="ctr" defTabSz="457200" rtl="0" eaLnBrk="1" latinLnBrk="0" hangingPunct="1">
                        <a:lnSpc>
                          <a:spcPct val="150000"/>
                        </a:lnSpc>
                      </a:pPr>
                      <a:endParaRPr lang="ru-RU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192.168.56.12</a:t>
                      </a:r>
                      <a:r>
                        <a:rPr lang="en-US" sz="1400" dirty="0">
                          <a:effectLst/>
                        </a:rPr>
                        <a:t>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Apache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52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450215" algn="ctr" defTabSz="457200" rtl="0" eaLnBrk="1" latinLnBrk="0" hangingPunct="1">
                        <a:lnSpc>
                          <a:spcPct val="150000"/>
                        </a:lnSpc>
                      </a:pP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apps2</a:t>
                      </a:r>
                    </a:p>
                    <a:p>
                      <a:pPr marL="0" indent="450215" algn="ctr" defTabSz="457200" rtl="0" eaLnBrk="1" latinLnBrk="0" hangingPunct="1">
                        <a:lnSpc>
                          <a:spcPct val="150000"/>
                        </a:lnSpc>
                      </a:pPr>
                      <a:endParaRPr lang="ru-RU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192.168.56.12</a:t>
                      </a:r>
                      <a:r>
                        <a:rPr lang="en-US" sz="1400" dirty="0">
                          <a:effectLst/>
                        </a:rPr>
                        <a:t>3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Apache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7982858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marL="0" indent="450215" algn="ctr" defTabSz="457200" rtl="0" eaLnBrk="1" latinLnBrk="0" hangingPunct="1">
                        <a:lnSpc>
                          <a:spcPct val="150000"/>
                        </a:lnSpc>
                      </a:pP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mng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450215" algn="ctr" defTabSz="457200" rtl="0" eaLnBrk="1" latinLnBrk="0" hangingPunct="1">
                        <a:lnSpc>
                          <a:spcPct val="150000"/>
                        </a:lnSpc>
                      </a:pPr>
                      <a:endParaRPr lang="ru-RU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192.168.56.12</a:t>
                      </a:r>
                      <a:r>
                        <a:rPr lang="en-US" sz="1400" dirty="0">
                          <a:effectLst/>
                        </a:rPr>
                        <a:t>5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Ansible, Jenkins, </a:t>
                      </a:r>
                      <a:r>
                        <a:rPr lang="en-US" sz="1400" dirty="0" err="1">
                          <a:effectLst/>
                        </a:rPr>
                        <a:t>Gitea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8998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421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Используемые инструменты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493725-B327-6264-C402-F7974B715358}"/>
              </a:ext>
            </a:extLst>
          </p:cNvPr>
          <p:cNvSpPr txBox="1"/>
          <p:nvPr/>
        </p:nvSpPr>
        <p:spPr>
          <a:xfrm>
            <a:off x="8820614" y="4760487"/>
            <a:ext cx="323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5</a:t>
            </a:r>
          </a:p>
        </p:txBody>
      </p:sp>
      <p:pic>
        <p:nvPicPr>
          <p:cNvPr id="7" name="Рисунок 6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0B87617B-FE7C-D221-9FE2-12069ABB9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70" r="8350"/>
          <a:stretch/>
        </p:blipFill>
        <p:spPr>
          <a:xfrm>
            <a:off x="4369334" y="1274593"/>
            <a:ext cx="2504860" cy="810410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9064E4A9-110F-175F-BCFE-DEA08A2EC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914" y="2536524"/>
            <a:ext cx="2381454" cy="7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077458-EE1E-A3F2-5196-97021FA3B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23" y="1251759"/>
            <a:ext cx="2059542" cy="785200"/>
          </a:xfrm>
          <a:prstGeom prst="rect">
            <a:avLst/>
          </a:prstGeom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A31278EA-A696-DF91-5105-45191D34A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67712"/>
            <a:ext cx="1482144" cy="61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5CA52C9-E4ED-D7EA-DE0A-A6AAB80C8C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182" b="18466"/>
          <a:stretch/>
        </p:blipFill>
        <p:spPr>
          <a:xfrm>
            <a:off x="1803504" y="2496706"/>
            <a:ext cx="2504860" cy="80597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9DCAA40-FC25-4546-89C9-2D50D1E135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974" b="18919"/>
          <a:stretch/>
        </p:blipFill>
        <p:spPr>
          <a:xfrm>
            <a:off x="664223" y="3728135"/>
            <a:ext cx="2612672" cy="78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93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lb</a:t>
            </a:r>
            <a:r>
              <a:rPr lang="en-US" dirty="0"/>
              <a:t> + apps1/2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20678A-E127-BF27-7F4D-C558ACFD0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992" y="1133274"/>
            <a:ext cx="699408" cy="427302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монитор, черный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B0BE60FB-2909-D65F-F855-421F27F70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99" y="1334932"/>
            <a:ext cx="8128801" cy="31118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30659B-0827-FA5B-7B43-3A1C6E40D7A1}"/>
              </a:ext>
            </a:extLst>
          </p:cNvPr>
          <p:cNvSpPr txBox="1"/>
          <p:nvPr/>
        </p:nvSpPr>
        <p:spPr>
          <a:xfrm>
            <a:off x="8820614" y="4760487"/>
            <a:ext cx="323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51163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20DBFC-6C80-6C49-5394-0A6FB6DA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Playbooks</a:t>
            </a:r>
            <a:endParaRPr lang="ru-RU" dirty="0"/>
          </a:p>
        </p:txBody>
      </p:sp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2421AD6-AB9A-449D-61C2-154536E8D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43" y="1621948"/>
            <a:ext cx="2575933" cy="1899604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F6E0FDE-6428-7E04-ED32-9166CD3AA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956" y="895822"/>
            <a:ext cx="3027717" cy="1317316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16DBA80-5BAD-C906-CC2D-20674259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247" y="2752842"/>
            <a:ext cx="2573823" cy="171261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1BEABD8-9C87-1016-792F-E0058CE40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292" y="1203240"/>
            <a:ext cx="2841148" cy="2954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854BF9-37DB-52E9-558E-D558538180B1}"/>
              </a:ext>
            </a:extLst>
          </p:cNvPr>
          <p:cNvSpPr txBox="1"/>
          <p:nvPr/>
        </p:nvSpPr>
        <p:spPr>
          <a:xfrm>
            <a:off x="8820614" y="4760487"/>
            <a:ext cx="323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E21F42-7284-1D41-7F3E-F4BE42079052}"/>
              </a:ext>
            </a:extLst>
          </p:cNvPr>
          <p:cNvSpPr txBox="1"/>
          <p:nvPr/>
        </p:nvSpPr>
        <p:spPr>
          <a:xfrm>
            <a:off x="551985" y="3608437"/>
            <a:ext cx="1861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install_httpd.yml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119741-CD17-825A-E48E-28FA4CFA3157}"/>
              </a:ext>
            </a:extLst>
          </p:cNvPr>
          <p:cNvSpPr txBox="1"/>
          <p:nvPr/>
        </p:nvSpPr>
        <p:spPr>
          <a:xfrm>
            <a:off x="3484881" y="4215412"/>
            <a:ext cx="1861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index_html.yml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209288-F7F0-BCEA-4A64-DEE839747405}"/>
              </a:ext>
            </a:extLst>
          </p:cNvPr>
          <p:cNvSpPr txBox="1"/>
          <p:nvPr/>
        </p:nvSpPr>
        <p:spPr>
          <a:xfrm>
            <a:off x="6696404" y="2142393"/>
            <a:ext cx="1861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install_nginx.yml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1BB524-A594-196C-09BD-219D1F6FABD2}"/>
              </a:ext>
            </a:extLst>
          </p:cNvPr>
          <p:cNvSpPr txBox="1"/>
          <p:nvPr/>
        </p:nvSpPr>
        <p:spPr>
          <a:xfrm>
            <a:off x="6664477" y="4476668"/>
            <a:ext cx="1925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</a:t>
            </a:r>
            <a:r>
              <a:rPr lang="en-US" sz="1800" dirty="0" err="1"/>
              <a:t>ettings_nginx.yml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852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20DBFC-6C80-6C49-5394-0A6FB6DA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Gitea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854BF9-37DB-52E9-558E-D558538180B1}"/>
              </a:ext>
            </a:extLst>
          </p:cNvPr>
          <p:cNvSpPr txBox="1"/>
          <p:nvPr/>
        </p:nvSpPr>
        <p:spPr>
          <a:xfrm>
            <a:off x="8820614" y="4760487"/>
            <a:ext cx="323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8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765F7C2-361C-2D85-54BE-D25006B87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37" y="1040751"/>
            <a:ext cx="8417326" cy="356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26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20DBFC-6C80-6C49-5394-0A6FB6DA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Jenkins Pipeline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854BF9-37DB-52E9-558E-D558538180B1}"/>
              </a:ext>
            </a:extLst>
          </p:cNvPr>
          <p:cNvSpPr txBox="1"/>
          <p:nvPr/>
        </p:nvSpPr>
        <p:spPr>
          <a:xfrm>
            <a:off x="8820614" y="4760487"/>
            <a:ext cx="323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9</a:t>
            </a:r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2BE104F-0349-C53D-2982-D04186D17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616" y="980336"/>
            <a:ext cx="5528520" cy="364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3569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5693</TotalTime>
  <Words>226</Words>
  <Application>Microsoft Office PowerPoint</Application>
  <PresentationFormat>Экран (16:9)</PresentationFormat>
  <Paragraphs>67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Тема 3. Исследование возможностей VirtualBox для построения и эксплуатации DevOps методов</vt:lpstr>
      <vt:lpstr>Актуальность</vt:lpstr>
      <vt:lpstr>Цели и задачи</vt:lpstr>
      <vt:lpstr>IP-адреса и ПО виртуальных машин</vt:lpstr>
      <vt:lpstr>Используемые инструменты</vt:lpstr>
      <vt:lpstr>lb + apps1/2</vt:lpstr>
      <vt:lpstr>Playbooks</vt:lpstr>
      <vt:lpstr>Gitea</vt:lpstr>
      <vt:lpstr>Jenkins Pipeline</vt:lpstr>
      <vt:lpstr>Результат сборки</vt:lpstr>
      <vt:lpstr>Проблемы</vt:lpstr>
      <vt:lpstr>Проблемы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Бубенцова Анастасия Олеговна</cp:lastModifiedBy>
  <cp:revision>108</cp:revision>
  <dcterms:created xsi:type="dcterms:W3CDTF">2014-06-27T12:30:22Z</dcterms:created>
  <dcterms:modified xsi:type="dcterms:W3CDTF">2022-12-27T14:51:13Z</dcterms:modified>
</cp:coreProperties>
</file>